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3" r:id="rId2"/>
    <p:sldId id="364" r:id="rId3"/>
    <p:sldId id="369" r:id="rId4"/>
    <p:sldId id="370" r:id="rId5"/>
    <p:sldId id="371" r:id="rId6"/>
    <p:sldId id="372" r:id="rId7"/>
    <p:sldId id="366" r:id="rId8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04B82"/>
    <a:srgbClr val="94BDC2"/>
    <a:srgbClr val="BDD6D9"/>
    <a:srgbClr val="91DCF7"/>
    <a:srgbClr val="3E66D8"/>
    <a:srgbClr val="CCEFFC"/>
    <a:srgbClr val="3342AE"/>
    <a:srgbClr val="334286"/>
    <a:srgbClr val="0F9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99878" autoAdjust="0"/>
  </p:normalViewPr>
  <p:slideViewPr>
    <p:cSldViewPr snapToGrid="0" showGuides="1">
      <p:cViewPr varScale="1">
        <p:scale>
          <a:sx n="115" d="100"/>
          <a:sy n="115" d="100"/>
        </p:scale>
        <p:origin x="480" y="108"/>
      </p:cViewPr>
      <p:guideLst>
        <p:guide pos="2638"/>
        <p:guide orient="horz" pos="3612"/>
      </p:guideLst>
    </p:cSldViewPr>
  </p:slideViewPr>
  <p:notesTextViewPr>
    <p:cViewPr>
      <p:scale>
        <a:sx n="35" d="100"/>
        <a:sy n="3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62659887526724"/>
          <c:y val="3.7924403118216654E-2"/>
          <c:w val="0.57843080116948864"/>
          <c:h val="0.92415119376356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3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8A-4D20-9EF9-2D4FDC9FA02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8A-4D20-9EF9-2D4FDC9FA029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28A-4D20-9EF9-2D4FDC9FA029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1">
                  <c:v>85.1</c:v>
                </c:pt>
                <c:pt idx="2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A-4D20-9EF9-2D4FDC9FA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66898202394244E-2"/>
          <c:y val="0.14444689227777832"/>
          <c:w val="0.90600639794858961"/>
          <c:h val="0.855553107722220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895D-4C1D-9736-93797D0A62B2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1-895D-4C1D-9736-93797D0A62B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895D-4C1D-9736-93797D0A62B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95D-4C1D-9736-93797D0A62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dirty="0" smtClean="0"/>
                      <a:t>10</a:t>
                    </a:r>
                    <a:r>
                      <a:rPr lang="ru-RU" sz="1000" dirty="0" smtClean="0"/>
                      <a:t>6,8</a:t>
                    </a:r>
                    <a:endParaRPr lang="en-US" sz="10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5D-4C1D-9736-93797D0A62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104,0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5D-4C1D-9736-93797D0A62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dirty="0" smtClean="0"/>
                      <a:t>10</a:t>
                    </a:r>
                    <a:r>
                      <a:rPr lang="ru-RU" sz="1000" dirty="0" smtClean="0"/>
                      <a:t>1,1</a:t>
                    </a:r>
                    <a:endParaRPr lang="en-US" sz="10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5D-4C1D-9736-93797D0A62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104,0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5D-4C1D-9736-93797D0A62B2}"/>
                </c:ext>
              </c:extLst>
            </c:dLbl>
            <c:dLbl>
              <c:idx val="4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100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5D-4C1D-9736-93797D0A62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000" dirty="0" smtClean="0"/>
                      <a:t>37,5</a:t>
                    </a:r>
                    <a:endParaRPr lang="en-US" sz="10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5D-4C1D-9736-93797D0A62B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архангельск</c:v>
                </c:pt>
                <c:pt idx="1">
                  <c:v>архангельская область</c:v>
                </c:pt>
                <c:pt idx="2">
                  <c:v>заполярный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100.5</c:v>
                </c:pt>
                <c:pt idx="1">
                  <c:v>104</c:v>
                </c:pt>
                <c:pt idx="2">
                  <c:v>106.8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261-4A67-91B5-FB6ABEA4F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1080192"/>
        <c:axId val="111060096"/>
      </c:barChart>
      <c:catAx>
        <c:axId val="1110801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060096"/>
        <c:crosses val="autoZero"/>
        <c:auto val="1"/>
        <c:lblAlgn val="ctr"/>
        <c:lblOffset val="100"/>
        <c:noMultiLvlLbl val="0"/>
      </c:catAx>
      <c:valAx>
        <c:axId val="111060096"/>
        <c:scaling>
          <c:orientation val="minMax"/>
          <c:max val="801"/>
          <c:min val="0"/>
        </c:scaling>
        <c:delete val="1"/>
        <c:axPos val="t"/>
        <c:numFmt formatCode="0.00" sourceLinked="1"/>
        <c:majorTickMark val="out"/>
        <c:minorTickMark val="none"/>
        <c:tickLblPos val="none"/>
        <c:crossAx val="11108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0.70505</cdr:x>
      <cdr:y>0.05439</cdr:y>
    </cdr:from>
    <cdr:to>
      <cdr:x>0.72512</cdr:x>
      <cdr:y>0.06952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1B8FF6CF-57D6-4A61-9B0A-95FEA2173F3E}"/>
            </a:ext>
          </a:extLst>
        </cdr:cNvPr>
        <cdr:cNvCxnSpPr/>
      </cdr:nvCxnSpPr>
      <cdr:spPr>
        <a:xfrm xmlns:a="http://schemas.openxmlformats.org/drawingml/2006/main" flipH="1">
          <a:off x="1672830" y="273909"/>
          <a:ext cx="47626" cy="76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0.7065</cdr:x>
      <cdr:y>0.06917</cdr:y>
    </cdr:from>
    <cdr:to>
      <cdr:x>0.73722</cdr:x>
      <cdr:y>0.08391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5BCD7B10-C5DF-49E4-B961-E5207746297C}"/>
            </a:ext>
          </a:extLst>
        </cdr:cNvPr>
        <cdr:cNvCxnSpPr/>
      </cdr:nvCxnSpPr>
      <cdr:spPr>
        <a:xfrm xmlns:a="http://schemas.openxmlformats.org/drawingml/2006/main">
          <a:off x="1676277" y="348349"/>
          <a:ext cx="72877" cy="742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0.71007</cdr:x>
      <cdr:y>0.08323</cdr:y>
    </cdr:from>
    <cdr:to>
      <cdr:x>0.73917</cdr:x>
      <cdr:y>0.09978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B3F8112A-556F-4D98-9A9E-4817FBB22F31}"/>
            </a:ext>
          </a:extLst>
        </cdr:cNvPr>
        <cdr:cNvCxnSpPr/>
      </cdr:nvCxnSpPr>
      <cdr:spPr>
        <a:xfrm xmlns:a="http://schemas.openxmlformats.org/drawingml/2006/main" flipH="1">
          <a:off x="1684736" y="419165"/>
          <a:ext cx="69056" cy="833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92F02-4F73-4139-97C7-2F013C400D57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990F1-6771-42C2-AEA1-526981A71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1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8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7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7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201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3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5" Type="http://schemas.openxmlformats.org/officeDocument/2006/relationships/image" Target="../media/image8.svg"/><Relationship Id="rId19" Type="http://schemas.openxmlformats.org/officeDocument/2006/relationships/image" Target="../media/image216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6156" y="3550721"/>
            <a:ext cx="8662711" cy="2142125"/>
          </a:xfrm>
        </p:spPr>
        <p:txBody>
          <a:bodyPr/>
          <a:lstStyle/>
          <a:p>
            <a:pPr lvl="0" algn="ctr" fontAlgn="ctr">
              <a:defRPr/>
            </a:pPr>
            <a:r>
              <a:rPr lang="ru-RU" sz="3000" b="1" dirty="0">
                <a:effectLst/>
                <a:ea typeface="Times New Roman" panose="02020603050405020304" pitchFamily="18" charset="0"/>
              </a:rPr>
              <a:t>О просроченной задолженности по заработной </a:t>
            </a:r>
            <a:r>
              <a:rPr lang="ru-RU" sz="3000" b="1" dirty="0" smtClean="0">
                <a:effectLst/>
                <a:ea typeface="Times New Roman" panose="02020603050405020304" pitchFamily="18" charset="0"/>
              </a:rPr>
              <a:t>плате в Архангельской области, </a:t>
            </a:r>
            <a:r>
              <a:rPr lang="ru-RU" sz="3000" dirty="0">
                <a:ea typeface="Times New Roman" panose="02020603050405020304" pitchFamily="18" charset="0"/>
              </a:rPr>
              <a:t>включая </a:t>
            </a:r>
            <a:r>
              <a:rPr lang="ru-RU" sz="3000" dirty="0" smtClean="0">
                <a:ea typeface="Times New Roman" panose="02020603050405020304" pitchFamily="18" charset="0"/>
              </a:rPr>
              <a:t>Ненецкий </a:t>
            </a:r>
            <a:r>
              <a:rPr lang="ru-RU" sz="3000" dirty="0">
                <a:ea typeface="Times New Roman" panose="02020603050405020304" pitchFamily="18" charset="0"/>
              </a:rPr>
              <a:t>автономный округ</a:t>
            </a:r>
          </a:p>
          <a:p>
            <a:pPr>
              <a:spcBef>
                <a:spcPts val="0"/>
              </a:spcBef>
            </a:pPr>
            <a:endParaRPr lang="ru-RU" sz="28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749639"/>
            <a:ext cx="5565775" cy="400622"/>
          </a:xfrm>
        </p:spPr>
        <p:txBody>
          <a:bodyPr/>
          <a:lstStyle/>
          <a:p>
            <a:r>
              <a:rPr lang="ru-RU" dirty="0"/>
              <a:t>на 1 </a:t>
            </a:r>
            <a:r>
              <a:rPr lang="ru-RU" dirty="0" smtClean="0"/>
              <a:t>февраля 2022 </a:t>
            </a:r>
            <a:r>
              <a:rPr lang="ru-RU" dirty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89986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2921" y="638615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z="1600" smtClean="0"/>
              <a:pPr/>
              <a:t>2</a:t>
            </a:fld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71372-8DAA-4896-B9A1-0AD168ED5E02}"/>
              </a:ext>
            </a:extLst>
          </p:cNvPr>
          <p:cNvSpPr txBox="1"/>
          <p:nvPr/>
        </p:nvSpPr>
        <p:spPr>
          <a:xfrm>
            <a:off x="5488566" y="6281958"/>
            <a:ext cx="6131934" cy="61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Наблюдению подлежат организации, не относящиеся к субъектам малого предпринимательства, всех видов экономической деятельности за исключением: торговли оптовой и розничной; ремонта автотранспортных средств и мотоциклов (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связи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(53)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деятельности гостиниц и предприятий общественного питания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(I)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деятельности в области информации и связи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кодов 59.1 и 60), деятельности финансовой и страховой (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K)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деятельности профессиональной, научной и технической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кроме кода 72), деятельности административной и сопутствующих дополнительных услуг (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N)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государственного управления и обеспечения военной безопасности; социального обеспечения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(O)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деятельности в области спорта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(93.1)</a:t>
            </a:r>
            <a:r>
              <a:rPr lang="ru-RU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предоставления прочих видов услуг </a:t>
            </a:r>
            <a:r>
              <a:rPr lang="en-US" sz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(S).</a:t>
            </a:r>
            <a:endParaRPr lang="ru-RU" sz="800" spc="-4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438506"/>
            <a:ext cx="5102168" cy="3893671"/>
          </a:xfrm>
        </p:spPr>
        <p:txBody>
          <a:bodyPr anchor="ctr" anchorCtr="0">
            <a:normAutofit lnSpcReduction="10000"/>
          </a:bodyPr>
          <a:lstStyle/>
          <a:p>
            <a:pPr lvl="0" fontAlgn="ctr">
              <a:defRPr/>
            </a:pPr>
            <a:r>
              <a:rPr lang="ru-RU" sz="2800" b="1" dirty="0" smtClean="0">
                <a:effectLst/>
                <a:ea typeface="Times New Roman" panose="02020603050405020304" pitchFamily="18" charset="0"/>
              </a:rPr>
              <a:t>О просроченной задолженности по заработной плате в </a:t>
            </a:r>
            <a:r>
              <a:rPr lang="ru-RU" sz="2800" b="1" dirty="0" smtClean="0">
                <a:ea typeface="Times New Roman" panose="02020603050405020304" pitchFamily="18" charset="0"/>
              </a:rPr>
              <a:t>Архангельской области, включая Ненецкий автономный округ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ea typeface="Times New Roman" panose="02020603050405020304" pitchFamily="18" charset="0"/>
              </a:rPr>
              <a:t> </a:t>
            </a:r>
            <a:endParaRPr lang="ru-RU" sz="2800" spc="-50" dirty="0" smtClean="0"/>
          </a:p>
          <a:p>
            <a:endParaRPr lang="ru-RU" sz="2400" spc="-50" dirty="0" smtClean="0"/>
          </a:p>
          <a:p>
            <a:endParaRPr lang="ru-RU" sz="2400" spc="-50" dirty="0" smtClean="0"/>
          </a:p>
          <a:p>
            <a:r>
              <a:rPr lang="ru-RU" sz="2000" spc="-50" dirty="0" smtClean="0"/>
              <a:t>на 1 декабря 2021 года</a:t>
            </a:r>
          </a:p>
          <a:p>
            <a:endParaRPr lang="ru-RU" sz="2400" spc="-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698035" y="252207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85729" y="2660910"/>
            <a:ext cx="5804671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670">
              <a:lnSpc>
                <a:spcPct val="9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СТРУКТУРА ПРОСРОЧЕННОЙ ЗАДОЛЖЕННОСТИ </a:t>
            </a:r>
            <a:b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 ЗАРАБОТНОЙ ПЛАТЕ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698035" y="156177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285729" y="1630439"/>
            <a:ext cx="56343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9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ПРОСРОЧЕННАЯ ЗАДОЛЖЕННОСТЬ ПО ЗАРАБОТНОЙ ПЛАТЕ ПО ИСТОЧНИКАМ ФИНАНСИРОВАНИЯ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87FE9-8AC1-405E-9AF6-907AC0C85887}"/>
              </a:ext>
            </a:extLst>
          </p:cNvPr>
          <p:cNvSpPr txBox="1"/>
          <p:nvPr/>
        </p:nvSpPr>
        <p:spPr>
          <a:xfrm>
            <a:off x="5698035" y="435782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489683-9DEE-4901-9358-6F953C7CFE77}"/>
              </a:ext>
            </a:extLst>
          </p:cNvPr>
          <p:cNvSpPr/>
          <p:nvPr/>
        </p:nvSpPr>
        <p:spPr>
          <a:xfrm>
            <a:off x="6285729" y="4496661"/>
            <a:ext cx="5804670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670">
              <a:lnSpc>
                <a:spcPct val="9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СУММАРНАЯ ЗАДОЛЖЕННОСТЬ ПО ЗАРАБОТНОЙ ПЛАТЕ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AE26F-FB8E-4392-B968-810AE68FC3E6}"/>
              </a:ext>
            </a:extLst>
          </p:cNvPr>
          <p:cNvSpPr txBox="1"/>
          <p:nvPr/>
        </p:nvSpPr>
        <p:spPr>
          <a:xfrm>
            <a:off x="5698035" y="339752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747E4F-394A-404B-9F85-CD38B369ECD0}"/>
              </a:ext>
            </a:extLst>
          </p:cNvPr>
          <p:cNvSpPr/>
          <p:nvPr/>
        </p:nvSpPr>
        <p:spPr>
          <a:xfrm>
            <a:off x="6285729" y="3464634"/>
            <a:ext cx="5836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9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РАБОТНИКОВ, ПЕРЕД КОТОРЫМИ ИМЕЛАСЬ ПРОСРОЧЕННАЯ </a:t>
            </a: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</a:t>
            </a: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spc="-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9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4668122-5D41-4F9C-BD8F-4D0E179D5F0B}"/>
              </a:ext>
            </a:extLst>
          </p:cNvPr>
          <p:cNvSpPr/>
          <p:nvPr/>
        </p:nvSpPr>
        <p:spPr>
          <a:xfrm>
            <a:off x="1930229" y="1692533"/>
            <a:ext cx="83315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ПРОСРОЧЕННАЯ ЗАДОЛЖЕННОСТЬ ПО ЗАРАБОТНОЙ ПЛАТЕ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BB29202-AD85-4AB1-993C-6D07ACFCC88F}"/>
              </a:ext>
            </a:extLst>
          </p:cNvPr>
          <p:cNvSpPr/>
          <p:nvPr/>
        </p:nvSpPr>
        <p:spPr>
          <a:xfrm>
            <a:off x="460526" y="4983203"/>
            <a:ext cx="4311491" cy="143286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3DC35DD-140C-4306-96C1-0DF78B9ABB4E}"/>
              </a:ext>
            </a:extLst>
          </p:cNvPr>
          <p:cNvSpPr/>
          <p:nvPr/>
        </p:nvSpPr>
        <p:spPr>
          <a:xfrm>
            <a:off x="436776" y="3001796"/>
            <a:ext cx="4311491" cy="195908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76" name="Овал 7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156776" y="716833"/>
            <a:ext cx="11035223" cy="7717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ПРОСРОЧЕННАЯ ЗАДОЛЖЕННОСТЬ ПО ЗАРАБОТНОЙ ПЛАТЕ</a:t>
            </a:r>
            <a:br>
              <a:rPr lang="ru-RU" dirty="0"/>
            </a:br>
            <a:r>
              <a:rPr lang="ru-RU" dirty="0"/>
              <a:t>ПО ИСТОЧНИКАМ ФИНАНСИРОВАНИЯ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82FF81E-FA95-46AF-B657-5A12F0231C7B}"/>
              </a:ext>
            </a:extLst>
          </p:cNvPr>
          <p:cNvSpPr txBox="1">
            <a:spLocks/>
          </p:cNvSpPr>
          <p:nvPr/>
        </p:nvSpPr>
        <p:spPr>
          <a:xfrm>
            <a:off x="1156776" y="131645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/>
              <a:t>НА 1 </a:t>
            </a:r>
            <a:r>
              <a:rPr lang="ru-RU" sz="1600" dirty="0" smtClean="0"/>
              <a:t>ФЕВРАЛЯ 2022 </a:t>
            </a:r>
            <a:r>
              <a:rPr lang="ru-RU" sz="1600" dirty="0"/>
              <a:t>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C5B5238-BD59-4559-9128-C1082D10CFCD}"/>
              </a:ext>
            </a:extLst>
          </p:cNvPr>
          <p:cNvCxnSpPr>
            <a:cxnSpLocks/>
          </p:cNvCxnSpPr>
          <p:nvPr/>
        </p:nvCxnSpPr>
        <p:spPr>
          <a:xfrm flipV="1">
            <a:off x="249005" y="3095131"/>
            <a:ext cx="11942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5249900" y="2648862"/>
            <a:ext cx="24696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 млн.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75DFB87-BBC2-4B4C-98C1-D04A1112D2DB}"/>
              </a:ext>
            </a:extLst>
          </p:cNvPr>
          <p:cNvSpPr/>
          <p:nvPr/>
        </p:nvSpPr>
        <p:spPr>
          <a:xfrm>
            <a:off x="422234" y="3190153"/>
            <a:ext cx="11329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НЕСВОЕВРЕМЕННОГО ПОЛУЧЕНИЯ СРЕДСТВ ИЗ БЮДЖЕТОВ ВСЕХ УРОВНЕЙ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DEFD68A-632B-4A81-B7F5-BD537E084017}"/>
              </a:ext>
            </a:extLst>
          </p:cNvPr>
          <p:cNvSpPr/>
          <p:nvPr/>
        </p:nvSpPr>
        <p:spPr>
          <a:xfrm>
            <a:off x="2691654" y="4189840"/>
            <a:ext cx="6345468" cy="31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ОТСУТСТВИЯ СОБСТВЕННЫХ СРЕДСТВ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 descr="Бумажник">
            <a:extLst>
              <a:ext uri="{FF2B5EF4-FFF2-40B4-BE49-F238E27FC236}">
                <a16:creationId xmlns:a16="http://schemas.microsoft.com/office/drawing/2014/main" id="{C863B74C-2E65-4BDB-8A8D-B40EAB69C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776" y="740836"/>
            <a:ext cx="576000" cy="57600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219DB1A-ECA1-4A01-BB16-23FEE47D3E9F}"/>
              </a:ext>
            </a:extLst>
          </p:cNvPr>
          <p:cNvSpPr/>
          <p:nvPr/>
        </p:nvSpPr>
        <p:spPr>
          <a:xfrm>
            <a:off x="3056169" y="5456176"/>
            <a:ext cx="5137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1 ЯНВАРЯ 2022 г.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15D5265E-C0E5-4A01-8668-26AB67875D91}"/>
              </a:ext>
            </a:extLst>
          </p:cNvPr>
          <p:cNvCxnSpPr>
            <a:cxnSpLocks/>
          </p:cNvCxnSpPr>
          <p:nvPr/>
        </p:nvCxnSpPr>
        <p:spPr>
          <a:xfrm>
            <a:off x="237506" y="4037610"/>
            <a:ext cx="11954494" cy="445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4668122-5D41-4F9C-BD8F-4D0E179D5F0B}"/>
              </a:ext>
            </a:extLst>
          </p:cNvPr>
          <p:cNvSpPr/>
          <p:nvPr/>
        </p:nvSpPr>
        <p:spPr>
          <a:xfrm>
            <a:off x="8273197" y="2003321"/>
            <a:ext cx="3902400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spcBef>
                <a:spcPts val="1000"/>
              </a:spcBef>
            </a:pPr>
            <a:r>
              <a:rPr lang="ru-RU" b="1" dirty="0" smtClean="0">
                <a:ea typeface="Times New Roman" panose="02020603050405020304" pitchFamily="18" charset="0"/>
              </a:rPr>
              <a:t>Ненецкий автономный округ</a:t>
            </a:r>
            <a:endParaRPr lang="ru-RU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4668122-5D41-4F9C-BD8F-4D0E179D5F0B}"/>
              </a:ext>
            </a:extLst>
          </p:cNvPr>
          <p:cNvSpPr/>
          <p:nvPr/>
        </p:nvSpPr>
        <p:spPr>
          <a:xfrm>
            <a:off x="436776" y="2003321"/>
            <a:ext cx="39013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fontAlgn="ctr">
              <a:defRPr/>
            </a:pPr>
            <a:r>
              <a:rPr lang="ru-RU" b="1" dirty="0" smtClean="0">
                <a:ea typeface="Times New Roman" panose="02020603050405020304" pitchFamily="18" charset="0"/>
              </a:rPr>
              <a:t>Архангельская область, </a:t>
            </a:r>
            <a:r>
              <a:rPr lang="en-US" b="1" dirty="0" smtClean="0">
                <a:ea typeface="Times New Roman" panose="02020603050405020304" pitchFamily="18" charset="0"/>
              </a:rPr>
              <a:t/>
            </a:r>
            <a:br>
              <a:rPr lang="en-US" b="1" dirty="0" smtClean="0">
                <a:ea typeface="Times New Roman" panose="02020603050405020304" pitchFamily="18" charset="0"/>
              </a:rPr>
            </a:br>
            <a:r>
              <a:rPr lang="ru-RU" b="1" dirty="0" smtClean="0">
                <a:ea typeface="Times New Roman" panose="02020603050405020304" pitchFamily="18" charset="0"/>
              </a:rPr>
              <a:t>включая</a:t>
            </a:r>
            <a:r>
              <a:rPr lang="en-US" b="1" dirty="0" smtClean="0"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a typeface="Times New Roman" panose="02020603050405020304" pitchFamily="18" charset="0"/>
              </a:rPr>
              <a:t>Ненецкий автономный округ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4668122-5D41-4F9C-BD8F-4D0E179D5F0B}"/>
              </a:ext>
            </a:extLst>
          </p:cNvPr>
          <p:cNvSpPr/>
          <p:nvPr/>
        </p:nvSpPr>
        <p:spPr>
          <a:xfrm>
            <a:off x="4508651" y="2002159"/>
            <a:ext cx="390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smtClean="0">
                <a:ea typeface="Times New Roman" panose="02020603050405020304" pitchFamily="18" charset="0"/>
              </a:rPr>
              <a:t>Архангельская область </a:t>
            </a:r>
            <a:br>
              <a:rPr lang="ru-RU" b="1" dirty="0" smtClean="0">
                <a:ea typeface="Times New Roman" panose="02020603050405020304" pitchFamily="18" charset="0"/>
              </a:rPr>
            </a:br>
            <a:r>
              <a:rPr lang="ru-RU" b="1" dirty="0" smtClean="0">
                <a:ea typeface="Times New Roman" panose="02020603050405020304" pitchFamily="18" charset="0"/>
              </a:rPr>
              <a:t>без Ненецкого автономного округа</a:t>
            </a:r>
            <a:endParaRPr lang="ru-RU" sz="16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1181073" y="2648862"/>
            <a:ext cx="246959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37,8 млн.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8989597" y="2648862"/>
            <a:ext cx="24696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18,5 млн.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1C5B5238-BD59-4559-9128-C1082D10CFCD}"/>
              </a:ext>
            </a:extLst>
          </p:cNvPr>
          <p:cNvCxnSpPr>
            <a:cxnSpLocks/>
          </p:cNvCxnSpPr>
          <p:nvPr/>
        </p:nvCxnSpPr>
        <p:spPr>
          <a:xfrm flipV="1">
            <a:off x="249005" y="5349463"/>
            <a:ext cx="11942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5337" y="91472"/>
            <a:ext cx="1311994" cy="24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cap="small" dirty="0" smtClean="0">
                <a:solidFill>
                  <a:srgbClr val="3342AE"/>
                </a:solidFill>
              </a:rPr>
              <a:t>АРХАНГЕЛЬСКСТАТ</a:t>
            </a:r>
            <a:endParaRPr lang="ru-RU" sz="1300" cap="small" dirty="0">
              <a:solidFill>
                <a:srgbClr val="3342AE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1041722" y="3639462"/>
            <a:ext cx="260894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8989597" y="3639462"/>
            <a:ext cx="2469600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1181073" y="4752546"/>
            <a:ext cx="246959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37,8 млн.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8989597" y="4752546"/>
            <a:ext cx="24696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18,5 млн.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1181073" y="5912762"/>
            <a:ext cx="2469594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104,0%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8989597" y="5912762"/>
            <a:ext cx="2469600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106,8%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5183990" y="3588074"/>
            <a:ext cx="257104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5162310" y="4752546"/>
            <a:ext cx="259272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 млн.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795326C-D254-4828-9533-692A2DC277A3}"/>
              </a:ext>
            </a:extLst>
          </p:cNvPr>
          <p:cNvSpPr/>
          <p:nvPr/>
        </p:nvSpPr>
        <p:spPr>
          <a:xfrm>
            <a:off x="5130830" y="5912762"/>
            <a:ext cx="2624208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en-US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8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DB74804-2FDE-4B9A-88F8-AA9917A80815}"/>
              </a:ext>
            </a:extLst>
          </p:cNvPr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95FD46-604C-4CF0-8125-86C074FAD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6776" y="716833"/>
            <a:ext cx="11035223" cy="7717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СТРУКТУРА ПРОСРОЧЕННОЙ ЗАДОЛЖЕННОСТИ </a:t>
            </a:r>
            <a:br>
              <a:rPr lang="ru-RU" dirty="0"/>
            </a:br>
            <a:r>
              <a:rPr lang="ru-RU" dirty="0"/>
              <a:t>ПО ЗАРАБОТНОЙ ПЛАТЕ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39C0BF5D-7813-4917-8D25-6C3E1691B08C}"/>
              </a:ext>
            </a:extLst>
          </p:cNvPr>
          <p:cNvSpPr txBox="1">
            <a:spLocks/>
          </p:cNvSpPr>
          <p:nvPr/>
        </p:nvSpPr>
        <p:spPr>
          <a:xfrm>
            <a:off x="1156776" y="131645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/>
              <a:t>НА 1 </a:t>
            </a:r>
            <a:r>
              <a:rPr lang="ru-RU" sz="1600" dirty="0" smtClean="0"/>
              <a:t>ФЕВРАЛЯ 2022 </a:t>
            </a:r>
            <a:r>
              <a:rPr lang="ru-RU" sz="1600" dirty="0"/>
              <a:t>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064081-AB20-4D38-9E24-5E084E0B55EA}"/>
              </a:ext>
            </a:extLst>
          </p:cNvPr>
          <p:cNvSpPr/>
          <p:nvPr/>
        </p:nvSpPr>
        <p:spPr>
          <a:xfrm>
            <a:off x="282081" y="2501906"/>
            <a:ext cx="322818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ПРОСРОЧЕННАЯ ЗАДОЛЖЕННОСТЬ</a:t>
            </a:r>
            <a:b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ЗАРАБОТНОЙ ПЛАТЕ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A49707-F867-4E93-8DD0-38B6FFE838F0}"/>
              </a:ext>
            </a:extLst>
          </p:cNvPr>
          <p:cNvSpPr/>
          <p:nvPr/>
        </p:nvSpPr>
        <p:spPr>
          <a:xfrm>
            <a:off x="282083" y="3442815"/>
            <a:ext cx="319166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37,8 млн.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1929CED-92E4-4C1B-983C-1DE67874A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946914"/>
              </p:ext>
            </p:extLst>
          </p:nvPr>
        </p:nvGraphicFramePr>
        <p:xfrm>
          <a:off x="4776905" y="2157985"/>
          <a:ext cx="5885309" cy="368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reeform 10">
            <a:extLst>
              <a:ext uri="{FF2B5EF4-FFF2-40B4-BE49-F238E27FC236}">
                <a16:creationId xmlns:a16="http://schemas.microsoft.com/office/drawing/2014/main" id="{B27E9FF4-D0A5-4E23-89B7-415FD5E70D30}"/>
              </a:ext>
            </a:extLst>
          </p:cNvPr>
          <p:cNvSpPr/>
          <p:nvPr/>
        </p:nvSpPr>
        <p:spPr>
          <a:xfrm flipV="1">
            <a:off x="9070847" y="4559808"/>
            <a:ext cx="2700299" cy="340033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38100" cmpd="sng">
            <a:solidFill>
              <a:srgbClr val="92D050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91A784-6198-4D1F-84A1-7707384D3834}"/>
              </a:ext>
            </a:extLst>
          </p:cNvPr>
          <p:cNvSpPr/>
          <p:nvPr/>
        </p:nvSpPr>
        <p:spPr>
          <a:xfrm>
            <a:off x="10147803" y="4349195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Arial Cyr" panose="020B0604020202020204" pitchFamily="34" charset="0"/>
              </a:rPr>
              <a:t>85,1%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CCD4A76-AA7B-48A1-B922-EFB572763461}"/>
              </a:ext>
            </a:extLst>
          </p:cNvPr>
          <p:cNvSpPr/>
          <p:nvPr/>
        </p:nvSpPr>
        <p:spPr>
          <a:xfrm>
            <a:off x="9050244" y="4999805"/>
            <a:ext cx="328806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Долги, образовавшиеся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 ранее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9D9FC404-82D6-47EC-AFF7-623850109114}"/>
              </a:ext>
            </a:extLst>
          </p:cNvPr>
          <p:cNvSpPr/>
          <p:nvPr/>
        </p:nvSpPr>
        <p:spPr>
          <a:xfrm flipH="1">
            <a:off x="3689497" y="2105246"/>
            <a:ext cx="2860159" cy="786809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38100" cmpd="sng">
            <a:solidFill>
              <a:srgbClr val="E1002B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9A847-2D83-44FD-A149-1D54437E4A22}"/>
              </a:ext>
            </a:extLst>
          </p:cNvPr>
          <p:cNvSpPr/>
          <p:nvPr/>
        </p:nvSpPr>
        <p:spPr>
          <a:xfrm>
            <a:off x="3987209" y="1679944"/>
            <a:ext cx="134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14,9 </a:t>
            </a:r>
            <a:r>
              <a:rPr lang="ru-RU" sz="2800" b="1" dirty="0">
                <a:solidFill>
                  <a:srgbClr val="E1002B"/>
                </a:solidFill>
                <a:latin typeface="Arial Cyr" panose="020B0604020202020204" pitchFamily="34" charset="0"/>
              </a:rPr>
              <a:t>%</a:t>
            </a:r>
            <a:endParaRPr lang="ru-RU" sz="2800" b="1" dirty="0">
              <a:solidFill>
                <a:srgbClr val="E1002B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E330577-5884-416E-B13D-B2AE45D5A0BC}"/>
              </a:ext>
            </a:extLst>
          </p:cNvPr>
          <p:cNvSpPr/>
          <p:nvPr/>
        </p:nvSpPr>
        <p:spPr>
          <a:xfrm>
            <a:off x="3636335" y="2293402"/>
            <a:ext cx="3106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Долги, образовавшиеся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2C1BC169-4B77-4947-B777-0AB631157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63BB93C-235C-4CD5-9DC6-5A961A4692BB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6ED52E8D-7FB7-4916-9A32-5AF0BC36CF17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6C517E99-BAC7-4026-AF87-870E64C221BC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1D97AF-B9A4-410C-A79D-220508C695E1}"/>
              </a:ext>
            </a:extLst>
          </p:cNvPr>
          <p:cNvSpPr/>
          <p:nvPr/>
        </p:nvSpPr>
        <p:spPr>
          <a:xfrm>
            <a:off x="0" y="4019724"/>
            <a:ext cx="364333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 ПО </a:t>
            </a: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</a:t>
            </a:r>
            <a:b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</a:t>
            </a:r>
            <a:r>
              <a:rPr lang="ru-RU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2022 г.</a:t>
            </a:r>
            <a:endParaRPr lang="ru-RU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16960C8-33D3-4487-9697-98BFF9FFA6E3}"/>
              </a:ext>
            </a:extLst>
          </p:cNvPr>
          <p:cNvSpPr/>
          <p:nvPr/>
        </p:nvSpPr>
        <p:spPr>
          <a:xfrm>
            <a:off x="282081" y="4995118"/>
            <a:ext cx="3252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млн.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b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 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7552189-5AB1-433C-98C5-324391440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5937" y="3166960"/>
            <a:ext cx="1687243" cy="1687243"/>
          </a:xfrm>
          <a:prstGeom prst="rect">
            <a:avLst/>
          </a:prstGeom>
        </p:spPr>
      </p:pic>
      <p:pic>
        <p:nvPicPr>
          <p:cNvPr id="35" name="Рисунок 34" descr="Бумажник">
            <a:extLst>
              <a:ext uri="{FF2B5EF4-FFF2-40B4-BE49-F238E27FC236}">
                <a16:creationId xmlns:a16="http://schemas.microsoft.com/office/drawing/2014/main" id="{4EE961AB-E6A7-4775-84FE-3ADB0BBED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776" y="740836"/>
            <a:ext cx="576000" cy="576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721F710-3D6B-4EC9-BE39-20E0D98E3365}"/>
              </a:ext>
            </a:extLst>
          </p:cNvPr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068F9074-E2DE-4BB7-A6DB-FCCE91ED193B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B777DBA5-A3B3-4ACB-82D6-160349095E25}"/>
                </a:ext>
              </a:extLst>
            </p:cNvPr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9" name="object 11">
                <a:extLst>
                  <a:ext uri="{FF2B5EF4-FFF2-40B4-BE49-F238E27FC236}">
                    <a16:creationId xmlns:a16="http://schemas.microsoft.com/office/drawing/2014/main" id="{8D6C6128-5608-4642-B3C4-114F06C7D28C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D5191995-3A84-4029-8CF2-9F2815AF5D4D}"/>
                  </a:ext>
                </a:extLst>
              </p:cNvPr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id="{B3F33ED8-82EF-42FC-9FA9-B4D2B308147A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12">
                  <a:extLst>
                    <a:ext uri="{FF2B5EF4-FFF2-40B4-BE49-F238E27FC236}">
                      <a16:creationId xmlns:a16="http://schemas.microsoft.com/office/drawing/2014/main" id="{5A2F612A-3A45-49D2-9CC1-3CF2402E02FD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438E195-FF66-4CEE-8F03-10E013C46CB1}"/>
              </a:ext>
            </a:extLst>
          </p:cNvPr>
          <p:cNvCxnSpPr>
            <a:cxnSpLocks/>
          </p:cNvCxnSpPr>
          <p:nvPr/>
        </p:nvCxnSpPr>
        <p:spPr>
          <a:xfrm>
            <a:off x="282082" y="3884559"/>
            <a:ext cx="3024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10538B6-0BBC-4103-904E-9A30E799C2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41" y="4492480"/>
            <a:ext cx="1803164" cy="180316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5337" y="91472"/>
            <a:ext cx="1311994" cy="24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cap="small" dirty="0" smtClean="0">
                <a:solidFill>
                  <a:srgbClr val="3342AE"/>
                </a:solidFill>
              </a:rPr>
              <a:t>АРХАНГЕЛЬСКСТАТ</a:t>
            </a:r>
            <a:endParaRPr lang="ru-RU" sz="1300" cap="small" dirty="0">
              <a:solidFill>
                <a:srgbClr val="334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1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76" name="Овал 7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екст 3"/>
          <p:cNvSpPr>
            <a:spLocks noGrp="1"/>
          </p:cNvSpPr>
          <p:nvPr>
            <p:ph type="body" sz="quarter" idx="10"/>
          </p:nvPr>
        </p:nvSpPr>
        <p:spPr>
          <a:xfrm>
            <a:off x="1156777" y="623344"/>
            <a:ext cx="11035223" cy="7717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ЧИСЛЕННОСТЬ РАБОТНИКОВ, ПЕРЕД КОТОРЫМИ ИМЕЛАСЬ ПРОСРОЧЕННАЯ ЗАДОЛЖЕННОСТЬ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FD560FB-4243-4019-B543-0B4FD8EC7B3E}"/>
              </a:ext>
            </a:extLst>
          </p:cNvPr>
          <p:cNvSpPr/>
          <p:nvPr/>
        </p:nvSpPr>
        <p:spPr>
          <a:xfrm>
            <a:off x="587827" y="2202526"/>
            <a:ext cx="35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</a:t>
            </a:r>
            <a:b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C85677-55CB-4DD9-A274-2169CDC1EE58}"/>
              </a:ext>
            </a:extLst>
          </p:cNvPr>
          <p:cNvSpPr/>
          <p:nvPr/>
        </p:nvSpPr>
        <p:spPr>
          <a:xfrm>
            <a:off x="699787" y="2913647"/>
            <a:ext cx="335808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8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384чел.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482FF81E-FA95-46AF-B657-5A12F0231C7B}"/>
              </a:ext>
            </a:extLst>
          </p:cNvPr>
          <p:cNvSpPr txBox="1">
            <a:spLocks/>
          </p:cNvSpPr>
          <p:nvPr/>
        </p:nvSpPr>
        <p:spPr>
          <a:xfrm>
            <a:off x="1110176" y="1220342"/>
            <a:ext cx="7662327" cy="349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/>
              <a:t> ПО ВИДАМ ЭКОНОМИЧЕСКОЙ ДЕЯТЕЛЬНОСТИ НА 1 </a:t>
            </a:r>
            <a:r>
              <a:rPr lang="ru-RU" sz="1600" dirty="0" smtClean="0"/>
              <a:t>ФЕВРАЛЯ 2022 </a:t>
            </a:r>
            <a:r>
              <a:rPr lang="ru-RU" sz="1600" dirty="0"/>
              <a:t>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F47E3A0-F672-4C9D-BDAE-52C20475192A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96" y="2562446"/>
            <a:ext cx="950067" cy="94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DDE9BC7-25CB-4DAF-8E52-4525667CD8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4162" y="1626781"/>
            <a:ext cx="769291" cy="8080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949F449-3014-4108-9A95-CD9A9E18B169}"/>
              </a:ext>
            </a:extLst>
          </p:cNvPr>
          <p:cNvSpPr txBox="1"/>
          <p:nvPr/>
        </p:nvSpPr>
        <p:spPr>
          <a:xfrm>
            <a:off x="5244284" y="1881962"/>
            <a:ext cx="61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ru-RU" sz="1800" b="1" i="0" u="none" strike="noStrike" dirty="0" smtClean="0">
                <a:solidFill>
                  <a:srgbClr val="3342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800" b="1" i="0" u="none" strike="noStrike" dirty="0">
              <a:solidFill>
                <a:srgbClr val="33428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BC595A-D753-48F8-9C26-0BD8356C5547}"/>
              </a:ext>
            </a:extLst>
          </p:cNvPr>
          <p:cNvSpPr txBox="1"/>
          <p:nvPr/>
        </p:nvSpPr>
        <p:spPr>
          <a:xfrm>
            <a:off x="5201754" y="2987748"/>
            <a:ext cx="61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ru-RU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06030-EFDD-4ACC-B61C-C0F2A78C4244}"/>
              </a:ext>
            </a:extLst>
          </p:cNvPr>
          <p:cNvSpPr txBox="1"/>
          <p:nvPr/>
        </p:nvSpPr>
        <p:spPr>
          <a:xfrm>
            <a:off x="10212134" y="1754372"/>
            <a:ext cx="12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51,3</a:t>
            </a:r>
            <a:r>
              <a:rPr lang="ru-RU" sz="1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A4E1D88-0B43-4F28-9B48-B8F43240FB08}"/>
              </a:ext>
            </a:extLst>
          </p:cNvPr>
          <p:cNvCxnSpPr/>
          <p:nvPr/>
        </p:nvCxnSpPr>
        <p:spPr>
          <a:xfrm>
            <a:off x="4218685" y="2518077"/>
            <a:ext cx="7426041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F0C859D-2717-472B-AC17-A1C618812D53}"/>
              </a:ext>
            </a:extLst>
          </p:cNvPr>
          <p:cNvCxnSpPr/>
          <p:nvPr/>
        </p:nvCxnSpPr>
        <p:spPr>
          <a:xfrm>
            <a:off x="4157331" y="3657600"/>
            <a:ext cx="7455498" cy="2089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6E2F25F-B59D-4F8D-A81E-6FE454B380C9}"/>
              </a:ext>
            </a:extLst>
          </p:cNvPr>
          <p:cNvSpPr txBox="1"/>
          <p:nvPr/>
        </p:nvSpPr>
        <p:spPr>
          <a:xfrm>
            <a:off x="10212135" y="2860158"/>
            <a:ext cx="12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37,0</a:t>
            </a:r>
            <a:r>
              <a:rPr lang="ru-RU" sz="1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 descr="Бумажник">
            <a:extLst>
              <a:ext uri="{FF2B5EF4-FFF2-40B4-BE49-F238E27FC236}">
                <a16:creationId xmlns:a16="http://schemas.microsoft.com/office/drawing/2014/main" id="{A89F574F-6BC0-4D1F-A474-127C357402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8776" y="740836"/>
            <a:ext cx="576000" cy="576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377A4B1-DF96-41DA-BDCB-7A46C2ED73FB}"/>
              </a:ext>
            </a:extLst>
          </p:cNvPr>
          <p:cNvSpPr txBox="1"/>
          <p:nvPr/>
        </p:nvSpPr>
        <p:spPr>
          <a:xfrm>
            <a:off x="5233651" y="3934047"/>
            <a:ext cx="61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ru-RU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ru-RU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BAD756-3627-4906-96F5-71D960C94164}"/>
              </a:ext>
            </a:extLst>
          </p:cNvPr>
          <p:cNvSpPr txBox="1"/>
          <p:nvPr/>
        </p:nvSpPr>
        <p:spPr>
          <a:xfrm>
            <a:off x="10212135" y="3806456"/>
            <a:ext cx="12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</a:t>
            </a:r>
            <a:r>
              <a:rPr lang="ru-RU" sz="1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9A080E3-1BC0-4D39-902A-1E03017077C6}"/>
              </a:ext>
            </a:extLst>
          </p:cNvPr>
          <p:cNvSpPr/>
          <p:nvPr/>
        </p:nvSpPr>
        <p:spPr>
          <a:xfrm>
            <a:off x="716256" y="4969422"/>
            <a:ext cx="332514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8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113,6%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3AA8802-6049-4F70-81A7-37B8256A20CB}"/>
              </a:ext>
            </a:extLst>
          </p:cNvPr>
          <p:cNvSpPr/>
          <p:nvPr/>
        </p:nvSpPr>
        <p:spPr>
          <a:xfrm>
            <a:off x="598294" y="4259146"/>
            <a:ext cx="3582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</a:t>
            </a:r>
          </a:p>
          <a:p>
            <a:pPr lvl="0" algn="ctr"/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1 </a:t>
            </a: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2022 г.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08FBE12-8DEE-44F0-BE66-A880686994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858" y="5018569"/>
            <a:ext cx="797928" cy="83997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4046" y="108128"/>
            <a:ext cx="1311994" cy="24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cap="small" dirty="0" smtClean="0">
                <a:solidFill>
                  <a:srgbClr val="3342AE"/>
                </a:solidFill>
              </a:rPr>
              <a:t>АРХАНГЕЛЬСКСТАТ</a:t>
            </a:r>
            <a:endParaRPr lang="ru-RU" sz="1300" cap="small" dirty="0">
              <a:solidFill>
                <a:srgbClr val="3342AE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67EFD2D-D6E4-4554-9B7C-C4C16BCBC2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8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76382" y="3768676"/>
            <a:ext cx="866643" cy="866643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F0C859D-2717-472B-AC17-A1C618812D53}"/>
              </a:ext>
            </a:extLst>
          </p:cNvPr>
          <p:cNvCxnSpPr/>
          <p:nvPr/>
        </p:nvCxnSpPr>
        <p:spPr>
          <a:xfrm>
            <a:off x="4256569" y="4809460"/>
            <a:ext cx="7455498" cy="2089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377A4B1-DF96-41DA-BDCB-7A46C2ED73FB}"/>
              </a:ext>
            </a:extLst>
          </p:cNvPr>
          <p:cNvSpPr txBox="1"/>
          <p:nvPr/>
        </p:nvSpPr>
        <p:spPr>
          <a:xfrm>
            <a:off x="5284381" y="5202865"/>
            <a:ext cx="624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ru-RU" sz="1800" b="1" i="0" u="none" strike="noStrike" dirty="0" smtClean="0">
                <a:solidFill>
                  <a:srgbClr val="3342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1800" b="1" i="0" u="none" strike="noStrike" dirty="0">
              <a:solidFill>
                <a:srgbClr val="33428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BAD756-3627-4906-96F5-71D960C94164}"/>
              </a:ext>
            </a:extLst>
          </p:cNvPr>
          <p:cNvSpPr txBox="1"/>
          <p:nvPr/>
        </p:nvSpPr>
        <p:spPr>
          <a:xfrm>
            <a:off x="10185991" y="5071729"/>
            <a:ext cx="128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r>
              <a:rPr lang="ru-RU" sz="1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48800" y="1613410"/>
            <a:ext cx="367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Муниципальные районы (округа) и городские округа с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наибольшими значениями</a:t>
            </a: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06411" y="720813"/>
            <a:ext cx="10764734" cy="5015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СУММАРНАЯ ЗАДОЛЖЕННОСТЬ ПО ЗАРАБОТНОЙ ПЛАТЕ</a:t>
            </a:r>
          </a:p>
        </p:txBody>
      </p:sp>
      <p:sp>
        <p:nvSpPr>
          <p:cNvPr id="220" name="Текст 3"/>
          <p:cNvSpPr txBox="1">
            <a:spLocks/>
          </p:cNvSpPr>
          <p:nvPr/>
        </p:nvSpPr>
        <p:spPr>
          <a:xfrm>
            <a:off x="1225742" y="1027088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/>
              <a:t>НА 1 </a:t>
            </a:r>
            <a:r>
              <a:rPr lang="ru-RU" sz="1600" dirty="0" smtClean="0"/>
              <a:t>ФЕВРАЛЯ 2022 г</a:t>
            </a:r>
            <a:r>
              <a:rPr lang="ru-RU" sz="1600" dirty="0"/>
              <a:t>., </a:t>
            </a:r>
            <a:r>
              <a:rPr lang="ru-RU" sz="1600" dirty="0" smtClean="0"/>
              <a:t>МЛН. </a:t>
            </a:r>
            <a:r>
              <a:rPr lang="ru-RU" sz="1600" dirty="0"/>
              <a:t>РУБ.</a:t>
            </a:r>
          </a:p>
        </p:txBody>
      </p:sp>
      <p:sp>
        <p:nvSpPr>
          <p:cNvPr id="222" name="Овал 221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1" name="Группа 140"/>
          <p:cNvGrpSpPr/>
          <p:nvPr/>
        </p:nvGrpSpPr>
        <p:grpSpPr>
          <a:xfrm>
            <a:off x="5587971" y="5875601"/>
            <a:ext cx="1245397" cy="276999"/>
            <a:chOff x="9632569" y="2607388"/>
            <a:chExt cx="1245397" cy="276999"/>
          </a:xfrm>
        </p:grpSpPr>
        <p:sp>
          <p:nvSpPr>
            <p:cNvPr id="332" name="Овал 331"/>
            <p:cNvSpPr/>
            <p:nvPr/>
          </p:nvSpPr>
          <p:spPr>
            <a:xfrm>
              <a:off x="9632569" y="2656554"/>
              <a:ext cx="209444" cy="2094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9783436" y="2607388"/>
              <a:ext cx="1094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0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299EEA84-D449-4F8A-A537-8C0011801C42}"/>
              </a:ext>
            </a:extLst>
          </p:cNvPr>
          <p:cNvGrpSpPr/>
          <p:nvPr/>
        </p:nvGrpSpPr>
        <p:grpSpPr>
          <a:xfrm>
            <a:off x="7020521" y="5871968"/>
            <a:ext cx="1358887" cy="276999"/>
            <a:chOff x="9632569" y="2915056"/>
            <a:chExt cx="1358887" cy="276999"/>
          </a:xfrm>
        </p:grpSpPr>
        <p:sp>
          <p:nvSpPr>
            <p:cNvPr id="328" name="Овал 327">
              <a:extLst>
                <a:ext uri="{FF2B5EF4-FFF2-40B4-BE49-F238E27FC236}">
                  <a16:creationId xmlns:a16="http://schemas.microsoft.com/office/drawing/2014/main" id="{240E846D-1069-4A84-ABEF-0FD520C1D446}"/>
                </a:ext>
              </a:extLst>
            </p:cNvPr>
            <p:cNvSpPr/>
            <p:nvPr/>
          </p:nvSpPr>
          <p:spPr>
            <a:xfrm>
              <a:off x="9632569" y="2964222"/>
              <a:ext cx="209444" cy="209444"/>
            </a:xfrm>
            <a:prstGeom prst="ellipse">
              <a:avLst/>
            </a:prstGeom>
            <a:solidFill>
              <a:srgbClr val="3E6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+mj-lt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C69196A4-6D6D-41D1-A111-5763604ACE92}"/>
                </a:ext>
              </a:extLst>
            </p:cNvPr>
            <p:cNvSpPr txBox="1"/>
            <p:nvPr/>
          </p:nvSpPr>
          <p:spPr>
            <a:xfrm>
              <a:off x="9788883" y="2915056"/>
              <a:ext cx="1202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15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2" name="Группа 241">
            <a:extLst>
              <a:ext uri="{FF2B5EF4-FFF2-40B4-BE49-F238E27FC236}">
                <a16:creationId xmlns:a16="http://schemas.microsoft.com/office/drawing/2014/main" id="{9E5F8069-9325-4852-91C9-8778D26B2617}"/>
              </a:ext>
            </a:extLst>
          </p:cNvPr>
          <p:cNvGrpSpPr/>
          <p:nvPr/>
        </p:nvGrpSpPr>
        <p:grpSpPr>
          <a:xfrm>
            <a:off x="10161132" y="5874183"/>
            <a:ext cx="1571130" cy="276999"/>
            <a:chOff x="9217899" y="2915056"/>
            <a:chExt cx="1571130" cy="276999"/>
          </a:xfrm>
        </p:grpSpPr>
        <p:sp>
          <p:nvSpPr>
            <p:cNvPr id="243" name="Овал 242">
              <a:extLst>
                <a:ext uri="{FF2B5EF4-FFF2-40B4-BE49-F238E27FC236}">
                  <a16:creationId xmlns:a16="http://schemas.microsoft.com/office/drawing/2014/main" id="{FF70565C-C0F0-4953-B340-E54D9F42A06E}"/>
                </a:ext>
              </a:extLst>
            </p:cNvPr>
            <p:cNvSpPr/>
            <p:nvPr/>
          </p:nvSpPr>
          <p:spPr>
            <a:xfrm>
              <a:off x="9217899" y="2942957"/>
              <a:ext cx="209444" cy="20944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F5D79311-1E7C-4CE8-B1FB-8AD65FEC0605}"/>
                </a:ext>
              </a:extLst>
            </p:cNvPr>
            <p:cNvSpPr txBox="1"/>
            <p:nvPr/>
          </p:nvSpPr>
          <p:spPr>
            <a:xfrm>
              <a:off x="9423512" y="2915056"/>
              <a:ext cx="1365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 данных</a:t>
              </a:r>
            </a:p>
          </p:txBody>
        </p:sp>
      </p:grpSp>
      <p:cxnSp>
        <p:nvCxnSpPr>
          <p:cNvPr id="421" name="Прямая соединительная линия 420">
            <a:extLst>
              <a:ext uri="{FF2B5EF4-FFF2-40B4-BE49-F238E27FC236}">
                <a16:creationId xmlns:a16="http://schemas.microsoft.com/office/drawing/2014/main" id="{DCEEBFC0-7545-44E8-86BF-CB8A1EEBBCE4}"/>
              </a:ext>
            </a:extLst>
          </p:cNvPr>
          <p:cNvCxnSpPr>
            <a:cxnSpLocks/>
          </p:cNvCxnSpPr>
          <p:nvPr/>
        </p:nvCxnSpPr>
        <p:spPr>
          <a:xfrm>
            <a:off x="293814" y="2803221"/>
            <a:ext cx="3687171" cy="688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Прямая соединительная линия 422">
            <a:extLst>
              <a:ext uri="{FF2B5EF4-FFF2-40B4-BE49-F238E27FC236}">
                <a16:creationId xmlns:a16="http://schemas.microsoft.com/office/drawing/2014/main" id="{B380626A-3334-41EA-9247-B69BCE04F179}"/>
              </a:ext>
            </a:extLst>
          </p:cNvPr>
          <p:cNvCxnSpPr>
            <a:cxnSpLocks/>
          </p:cNvCxnSpPr>
          <p:nvPr/>
        </p:nvCxnSpPr>
        <p:spPr>
          <a:xfrm>
            <a:off x="305689" y="3721198"/>
            <a:ext cx="3675296" cy="110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Прямоугольник 427">
            <a:extLst>
              <a:ext uri="{FF2B5EF4-FFF2-40B4-BE49-F238E27FC236}">
                <a16:creationId xmlns:a16="http://schemas.microsoft.com/office/drawing/2014/main" id="{9EE84DCD-AABD-45F8-A823-FD9F9447F4CA}"/>
              </a:ext>
            </a:extLst>
          </p:cNvPr>
          <p:cNvSpPr/>
          <p:nvPr/>
        </p:nvSpPr>
        <p:spPr>
          <a:xfrm>
            <a:off x="248800" y="4061637"/>
            <a:ext cx="3551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Муниципальные районы (округа) и городские округа с наименьшими </a:t>
            </a: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значениями</a:t>
            </a:r>
          </a:p>
        </p:txBody>
      </p:sp>
      <p:cxnSp>
        <p:nvCxnSpPr>
          <p:cNvPr id="430" name="Прямая соединительная линия 429">
            <a:extLst>
              <a:ext uri="{FF2B5EF4-FFF2-40B4-BE49-F238E27FC236}">
                <a16:creationId xmlns:a16="http://schemas.microsoft.com/office/drawing/2014/main" id="{F5D8E97B-1149-4D45-B0FC-470BBCD504B8}"/>
              </a:ext>
            </a:extLst>
          </p:cNvPr>
          <p:cNvCxnSpPr>
            <a:cxnSpLocks/>
          </p:cNvCxnSpPr>
          <p:nvPr/>
        </p:nvCxnSpPr>
        <p:spPr>
          <a:xfrm>
            <a:off x="328198" y="5330229"/>
            <a:ext cx="3696874" cy="420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Прямоугольник 431">
            <a:extLst>
              <a:ext uri="{FF2B5EF4-FFF2-40B4-BE49-F238E27FC236}">
                <a16:creationId xmlns:a16="http://schemas.microsoft.com/office/drawing/2014/main" id="{ABBD6D32-6C71-456B-878E-FBF7C9CB70D1}"/>
              </a:ext>
            </a:extLst>
          </p:cNvPr>
          <p:cNvSpPr/>
          <p:nvPr/>
        </p:nvSpPr>
        <p:spPr>
          <a:xfrm>
            <a:off x="239228" y="2323346"/>
            <a:ext cx="231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 Архангельск</a:t>
            </a:r>
          </a:p>
        </p:txBody>
      </p:sp>
      <p:sp>
        <p:nvSpPr>
          <p:cNvPr id="434" name="Прямоугольник 433">
            <a:extLst>
              <a:ext uri="{FF2B5EF4-FFF2-40B4-BE49-F238E27FC236}">
                <a16:creationId xmlns:a16="http://schemas.microsoft.com/office/drawing/2014/main" id="{BCFB0D44-CAEF-452E-9643-03B57BCE70BE}"/>
              </a:ext>
            </a:extLst>
          </p:cNvPr>
          <p:cNvSpPr/>
          <p:nvPr/>
        </p:nvSpPr>
        <p:spPr>
          <a:xfrm>
            <a:off x="239228" y="3157870"/>
            <a:ext cx="2374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Заполярный район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(Ненецкий автономный округ)</a:t>
            </a:r>
            <a:endParaRPr lang="ru-RU" sz="12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>
            <a:extLst>
              <a:ext uri="{FF2B5EF4-FFF2-40B4-BE49-F238E27FC236}">
                <a16:creationId xmlns:a16="http://schemas.microsoft.com/office/drawing/2014/main" id="{9E91803A-AE14-4921-9113-B7FC3D9693ED}"/>
              </a:ext>
            </a:extLst>
          </p:cNvPr>
          <p:cNvSpPr/>
          <p:nvPr/>
        </p:nvSpPr>
        <p:spPr>
          <a:xfrm>
            <a:off x="239228" y="4699591"/>
            <a:ext cx="3003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3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Няндомский</a:t>
            </a:r>
            <a:r>
              <a:rPr lang="ru-RU" sz="1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муниципальный район</a:t>
            </a:r>
            <a:endParaRPr lang="ru-RU" sz="12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ик 438">
            <a:extLst>
              <a:ext uri="{FF2B5EF4-FFF2-40B4-BE49-F238E27FC236}">
                <a16:creationId xmlns:a16="http://schemas.microsoft.com/office/drawing/2014/main" id="{160B47C9-59D2-4F7A-A969-5C9C5D179343}"/>
              </a:ext>
            </a:extLst>
          </p:cNvPr>
          <p:cNvSpPr/>
          <p:nvPr/>
        </p:nvSpPr>
        <p:spPr>
          <a:xfrm>
            <a:off x="3025044" y="2153345"/>
            <a:ext cx="9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19,1</a:t>
            </a:r>
            <a:endParaRPr lang="ru-RU" sz="8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Прямоугольник 439">
            <a:extLst>
              <a:ext uri="{FF2B5EF4-FFF2-40B4-BE49-F238E27FC236}">
                <a16:creationId xmlns:a16="http://schemas.microsoft.com/office/drawing/2014/main" id="{4A4D04C0-A0A8-4C4D-80D7-D1C32DE2EF0D}"/>
              </a:ext>
            </a:extLst>
          </p:cNvPr>
          <p:cNvSpPr/>
          <p:nvPr/>
        </p:nvSpPr>
        <p:spPr>
          <a:xfrm>
            <a:off x="3005192" y="3136605"/>
            <a:ext cx="956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18,5</a:t>
            </a:r>
            <a:endParaRPr lang="ru-RU" sz="8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Прямоугольник 441">
            <a:extLst>
              <a:ext uri="{FF2B5EF4-FFF2-40B4-BE49-F238E27FC236}">
                <a16:creationId xmlns:a16="http://schemas.microsoft.com/office/drawing/2014/main" id="{0A07C5E9-5E1F-490A-BF73-0E603BF02A49}"/>
              </a:ext>
            </a:extLst>
          </p:cNvPr>
          <p:cNvSpPr/>
          <p:nvPr/>
        </p:nvSpPr>
        <p:spPr>
          <a:xfrm>
            <a:off x="3192250" y="4550735"/>
            <a:ext cx="72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30" dirty="0" smtClean="0">
                <a:solidFill>
                  <a:srgbClr val="4FAF4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0,2</a:t>
            </a:r>
            <a:endParaRPr lang="ru-RU" sz="8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50" name="Рисунок 449" descr="Бумажник">
            <a:extLst>
              <a:ext uri="{FF2B5EF4-FFF2-40B4-BE49-F238E27FC236}">
                <a16:creationId xmlns:a16="http://schemas.microsoft.com/office/drawing/2014/main" id="{2C519865-A349-4352-8777-D292BD441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776" y="740836"/>
            <a:ext cx="576000" cy="576000"/>
          </a:xfrm>
          <a:prstGeom prst="rect">
            <a:avLst/>
          </a:prstGeom>
        </p:spPr>
      </p:pic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E3FCB659-838F-45A7-86E3-56EC53F0823A}"/>
              </a:ext>
            </a:extLst>
          </p:cNvPr>
          <p:cNvGrpSpPr/>
          <p:nvPr/>
        </p:nvGrpSpPr>
        <p:grpSpPr>
          <a:xfrm>
            <a:off x="8588491" y="5871968"/>
            <a:ext cx="1329392" cy="276999"/>
            <a:chOff x="9632569" y="2915056"/>
            <a:chExt cx="1329392" cy="276999"/>
          </a:xfrm>
        </p:grpSpPr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E0B45DEF-C104-4EDB-BB14-74F1A4E644E3}"/>
                </a:ext>
              </a:extLst>
            </p:cNvPr>
            <p:cNvSpPr/>
            <p:nvPr/>
          </p:nvSpPr>
          <p:spPr>
            <a:xfrm>
              <a:off x="9632569" y="2964222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3A4BBED-E3DF-4E04-933A-7D7357197CDC}"/>
                </a:ext>
              </a:extLst>
            </p:cNvPr>
            <p:cNvSpPr txBox="1"/>
            <p:nvPr/>
          </p:nvSpPr>
          <p:spPr>
            <a:xfrm>
              <a:off x="9788883" y="291505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US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5337" y="91472"/>
            <a:ext cx="1311994" cy="24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cap="small" dirty="0" smtClean="0">
                <a:solidFill>
                  <a:srgbClr val="3342AE"/>
                </a:solidFill>
              </a:rPr>
              <a:t>АРХАНГЕЛЬСКСТАТ</a:t>
            </a:r>
            <a:endParaRPr lang="ru-RU" sz="1300" cap="small" dirty="0">
              <a:solidFill>
                <a:srgbClr val="3342AE"/>
              </a:solidFill>
            </a:endParaRPr>
          </a:p>
        </p:txBody>
      </p:sp>
      <p:pic>
        <p:nvPicPr>
          <p:cNvPr id="2050" name="Picture 2" descr="C:\Documents and Settings\P29_LevinaNE\Рабочий стол\Левина\3-ф\САЙТ\Инфографика 3-ф\для презентаций картинки\использовано для презентации 3-ф\01_2022_Буфер обмена-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1943" y="1212112"/>
            <a:ext cx="3754069" cy="4571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60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Таблица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93757"/>
              </p:ext>
            </p:extLst>
          </p:nvPr>
        </p:nvGraphicFramePr>
        <p:xfrm>
          <a:off x="0" y="2143623"/>
          <a:ext cx="2804000" cy="4920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000">
                  <a:extLst>
                    <a:ext uri="{9D8B030D-6E8A-4147-A177-3AD203B41FA5}">
                      <a16:colId xmlns:a16="http://schemas.microsoft.com/office/drawing/2014/main" val="1545728881"/>
                    </a:ext>
                  </a:extLst>
                </a:gridCol>
              </a:tblGrid>
              <a:tr h="1216265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Заполярный район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(Ненецкий автономный округ)</a:t>
                      </a:r>
                    </a:p>
                    <a:p>
                      <a:pPr marL="0" algn="r" defTabSz="914400" rtl="0" eaLnBrk="1" fontAlgn="ctr" latinLnBrk="0" hangingPunct="1"/>
                      <a:endParaRPr lang="ru-RU" sz="1100" b="0" i="0" u="none" strike="noStrike" kern="1200" spc="-6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55103"/>
                  </a:ext>
                </a:extLst>
              </a:tr>
              <a:tr h="70174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Архангельская область, включая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Ненецкий автономный округ</a:t>
                      </a:r>
                      <a:endParaRPr lang="ru-RU" sz="1100" b="0" i="0" u="none" strike="noStrike" kern="1200" spc="-6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endParaRPr lang="ru-RU" sz="1100" b="0" i="0" u="none" strike="noStrike" kern="1200" spc="-6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58136"/>
                  </a:ext>
                </a:extLst>
              </a:tr>
              <a:tr h="75491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spc="-6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 Архангельск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5551"/>
                  </a:ext>
                </a:extLst>
              </a:tr>
              <a:tr h="65273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spc="-6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Няндомский</a:t>
                      </a:r>
                      <a:r>
                        <a:rPr lang="ru-RU" sz="1100" b="0" i="0" u="none" strike="noStrike" kern="1200" spc="-6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37125"/>
                  </a:ext>
                </a:extLst>
              </a:tr>
              <a:tr h="74843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spc="-6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spc="-6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fontAlgn="ctr"/>
                      <a:endParaRPr lang="ru-RU" sz="1100" b="1" i="0" u="none" strike="noStrike" spc="-6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73285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600" b="0" i="0" u="none" strike="noStrike" kern="1200" spc="-6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100" b="0" i="0" u="none" strike="noStrike" kern="1200" spc="-6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062258"/>
                  </a:ext>
                </a:extLst>
              </a:tr>
              <a:tr h="19612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100" b="0" i="0" u="none" strike="noStrike" kern="1200" spc="-6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93511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100" b="0" i="0" u="none" strike="noStrike" kern="1200" spc="-6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23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100" b="0" i="0" u="none" strike="noStrike" kern="1200" spc="-6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8436"/>
                  </a:ext>
                </a:extLst>
              </a:tr>
            </a:tbl>
          </a:graphicData>
        </a:graphic>
      </p:graphicFrame>
      <p:graphicFrame>
        <p:nvGraphicFramePr>
          <p:cNvPr id="132" name="Диаграмма 131"/>
          <p:cNvGraphicFramePr/>
          <p:nvPr>
            <p:extLst>
              <p:ext uri="{D42A27DB-BD31-4B8C-83A1-F6EECF244321}">
                <p14:modId xmlns:p14="http://schemas.microsoft.com/office/powerpoint/2010/main" val="2166116490"/>
              </p:ext>
            </p:extLst>
          </p:nvPr>
        </p:nvGraphicFramePr>
        <p:xfrm>
          <a:off x="2707356" y="1689416"/>
          <a:ext cx="2517682" cy="404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28776" y="656022"/>
            <a:ext cx="11417623" cy="501500"/>
          </a:xfrm>
        </p:spPr>
        <p:txBody>
          <a:bodyPr>
            <a:noAutofit/>
          </a:bodyPr>
          <a:lstStyle/>
          <a:p>
            <a:r>
              <a:rPr lang="ru-RU" dirty="0"/>
              <a:t>СУММАРНАЯ ЗАДОЛЖЕННОСТЬ ПО ЗАРАБОТНОЙ ПЛАТЕ </a:t>
            </a:r>
          </a:p>
        </p:txBody>
      </p:sp>
      <p:sp>
        <p:nvSpPr>
          <p:cNvPr id="220" name="Текст 3"/>
          <p:cNvSpPr txBox="1">
            <a:spLocks/>
          </p:cNvSpPr>
          <p:nvPr/>
        </p:nvSpPr>
        <p:spPr>
          <a:xfrm>
            <a:off x="1228777" y="1032929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/>
              <a:t>НА 1 </a:t>
            </a:r>
            <a:r>
              <a:rPr lang="ru-RU" sz="1600" dirty="0" smtClean="0"/>
              <a:t>ФЕВРАЛЯ 2022 </a:t>
            </a:r>
            <a:r>
              <a:rPr lang="ru-RU" sz="1600" dirty="0"/>
              <a:t>г. В % К ПРЕДЫДУЩЕМУ МЕСЯЦУ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</a:p>
        </p:txBody>
      </p:sp>
      <p:sp>
        <p:nvSpPr>
          <p:cNvPr id="222" name="Овал 221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единительная линия 134"/>
          <p:cNvCxnSpPr>
            <a:cxnSpLocks/>
          </p:cNvCxnSpPr>
          <p:nvPr/>
        </p:nvCxnSpPr>
        <p:spPr>
          <a:xfrm>
            <a:off x="2880205" y="1813239"/>
            <a:ext cx="2" cy="3910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Бумажник">
            <a:extLst>
              <a:ext uri="{FF2B5EF4-FFF2-40B4-BE49-F238E27FC236}">
                <a16:creationId xmlns:a16="http://schemas.microsoft.com/office/drawing/2014/main" id="{6CD43078-5F39-447C-AA72-10D0997004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776" y="740836"/>
            <a:ext cx="576000" cy="576000"/>
          </a:xfrm>
          <a:prstGeom prst="rect">
            <a:avLst/>
          </a:prstGeom>
        </p:spPr>
      </p:pic>
      <p:grpSp>
        <p:nvGrpSpPr>
          <p:cNvPr id="247" name="Группа 246">
            <a:extLst>
              <a:ext uri="{FF2B5EF4-FFF2-40B4-BE49-F238E27FC236}">
                <a16:creationId xmlns:a16="http://schemas.microsoft.com/office/drawing/2014/main" id="{EB77B352-39A7-4774-A7D2-C83EE4ACB9F0}"/>
              </a:ext>
            </a:extLst>
          </p:cNvPr>
          <p:cNvGrpSpPr/>
          <p:nvPr/>
        </p:nvGrpSpPr>
        <p:grpSpPr>
          <a:xfrm>
            <a:off x="3817074" y="5986120"/>
            <a:ext cx="3317373" cy="461665"/>
            <a:chOff x="9756262" y="3058879"/>
            <a:chExt cx="680541" cy="374288"/>
          </a:xfrm>
        </p:grpSpPr>
        <p:sp>
          <p:nvSpPr>
            <p:cNvPr id="248" name="Овал 247">
              <a:extLst>
                <a:ext uri="{FF2B5EF4-FFF2-40B4-BE49-F238E27FC236}">
                  <a16:creationId xmlns:a16="http://schemas.microsoft.com/office/drawing/2014/main" id="{FBFBE0F3-A657-4EB1-9A39-3BBE804B081D}"/>
                </a:ext>
              </a:extLst>
            </p:cNvPr>
            <p:cNvSpPr/>
            <p:nvPr/>
          </p:nvSpPr>
          <p:spPr>
            <a:xfrm>
              <a:off x="9756262" y="3076127"/>
              <a:ext cx="47990" cy="181025"/>
            </a:xfrm>
            <a:prstGeom prst="ellipse">
              <a:avLst/>
            </a:prstGeom>
            <a:solidFill>
              <a:srgbClr val="91D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0335A7E9-A028-4738-AF8A-9CC57318C337}"/>
                </a:ext>
              </a:extLst>
            </p:cNvPr>
            <p:cNvSpPr txBox="1"/>
            <p:nvPr/>
          </p:nvSpPr>
          <p:spPr>
            <a:xfrm>
              <a:off x="9806433" y="3058879"/>
              <a:ext cx="630370" cy="37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состоянию на 1 января 2022г. задолженность отсутствовала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688CB3AD-65AA-4486-A217-9C7DC0C9C88A}"/>
              </a:ext>
            </a:extLst>
          </p:cNvPr>
          <p:cNvGrpSpPr/>
          <p:nvPr/>
        </p:nvGrpSpPr>
        <p:grpSpPr>
          <a:xfrm>
            <a:off x="9902542" y="5968614"/>
            <a:ext cx="1161222" cy="276999"/>
            <a:chOff x="9632569" y="2898388"/>
            <a:chExt cx="1161222" cy="276999"/>
          </a:xfrm>
        </p:grpSpPr>
        <p:sp>
          <p:nvSpPr>
            <p:cNvPr id="254" name="Овал 253">
              <a:extLst>
                <a:ext uri="{FF2B5EF4-FFF2-40B4-BE49-F238E27FC236}">
                  <a16:creationId xmlns:a16="http://schemas.microsoft.com/office/drawing/2014/main" id="{FC868D3E-AE26-4485-9AC1-73EB951F3B74}"/>
                </a:ext>
              </a:extLst>
            </p:cNvPr>
            <p:cNvSpPr/>
            <p:nvPr/>
          </p:nvSpPr>
          <p:spPr>
            <a:xfrm>
              <a:off x="9632569" y="2964222"/>
              <a:ext cx="209444" cy="20944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C02C131-019C-43A4-9D93-26E9E5EA2B85}"/>
                </a:ext>
              </a:extLst>
            </p:cNvPr>
            <p:cNvSpPr txBox="1"/>
            <p:nvPr/>
          </p:nvSpPr>
          <p:spPr>
            <a:xfrm>
              <a:off x="9793645" y="2898388"/>
              <a:ext cx="1000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 данных</a:t>
              </a:r>
            </a:p>
          </p:txBody>
        </p:sp>
      </p:grpSp>
      <p:grpSp>
        <p:nvGrpSpPr>
          <p:cNvPr id="256" name="Группа 255">
            <a:extLst>
              <a:ext uri="{FF2B5EF4-FFF2-40B4-BE49-F238E27FC236}">
                <a16:creationId xmlns:a16="http://schemas.microsoft.com/office/drawing/2014/main" id="{E5695CEF-8553-463E-BF44-8DCCE06E59CA}"/>
              </a:ext>
            </a:extLst>
          </p:cNvPr>
          <p:cNvGrpSpPr/>
          <p:nvPr/>
        </p:nvGrpSpPr>
        <p:grpSpPr>
          <a:xfrm>
            <a:off x="8389319" y="5966233"/>
            <a:ext cx="1262798" cy="276999"/>
            <a:chOff x="9632569" y="2905532"/>
            <a:chExt cx="1262798" cy="276999"/>
          </a:xfrm>
        </p:grpSpPr>
        <p:sp>
          <p:nvSpPr>
            <p:cNvPr id="257" name="Овал 256">
              <a:extLst>
                <a:ext uri="{FF2B5EF4-FFF2-40B4-BE49-F238E27FC236}">
                  <a16:creationId xmlns:a16="http://schemas.microsoft.com/office/drawing/2014/main" id="{5D5AEC30-005C-4514-B155-1B99DB9B12C6}"/>
                </a:ext>
              </a:extLst>
            </p:cNvPr>
            <p:cNvSpPr/>
            <p:nvPr/>
          </p:nvSpPr>
          <p:spPr>
            <a:xfrm>
              <a:off x="9632569" y="2964222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6DFAFCC-B0A2-44AB-ABE3-5AB4C82A5F48}"/>
                </a:ext>
              </a:extLst>
            </p:cNvPr>
            <p:cNvSpPr txBox="1"/>
            <p:nvPr/>
          </p:nvSpPr>
          <p:spPr>
            <a:xfrm>
              <a:off x="9796027" y="2905532"/>
              <a:ext cx="10993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106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75337" y="91472"/>
            <a:ext cx="1311994" cy="24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cap="small" dirty="0" smtClean="0">
                <a:solidFill>
                  <a:srgbClr val="3342AE"/>
                </a:solidFill>
              </a:rPr>
              <a:t>АРХАНГЕЛЬСКСТАТ</a:t>
            </a:r>
            <a:endParaRPr lang="ru-RU" sz="1300" cap="small" dirty="0">
              <a:solidFill>
                <a:srgbClr val="3342AE"/>
              </a:solidFill>
            </a:endParaRPr>
          </a:p>
        </p:txBody>
      </p:sp>
      <p:pic>
        <p:nvPicPr>
          <p:cNvPr id="1026" name="Picture 2" descr="C:\Documents and Settings\P29_LevinaNE\Рабочий стол\Левина\3-ф\САЙТ\Инфографика 3-ф\для презентаций картинки\использовано для презентации 3-ф\01_2022_Буфер обмена-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9655" y="1386777"/>
            <a:ext cx="3689497" cy="4462927"/>
          </a:xfrm>
          <a:prstGeom prst="rect">
            <a:avLst/>
          </a:prstGeom>
          <a:noFill/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9EEA84-D449-4F8A-A537-8C0011801C42}"/>
              </a:ext>
            </a:extLst>
          </p:cNvPr>
          <p:cNvGrpSpPr/>
          <p:nvPr/>
        </p:nvGrpSpPr>
        <p:grpSpPr>
          <a:xfrm>
            <a:off x="6826102" y="5986134"/>
            <a:ext cx="1553301" cy="276999"/>
            <a:chOff x="9650925" y="2993517"/>
            <a:chExt cx="1340531" cy="227121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240E846D-1069-4A84-ABEF-0FD520C1D446}"/>
                </a:ext>
              </a:extLst>
            </p:cNvPr>
            <p:cNvSpPr/>
            <p:nvPr/>
          </p:nvSpPr>
          <p:spPr>
            <a:xfrm>
              <a:off x="9650925" y="3010946"/>
              <a:ext cx="201875" cy="180148"/>
            </a:xfrm>
            <a:prstGeom prst="ellipse">
              <a:avLst/>
            </a:prstGeom>
            <a:solidFill>
              <a:srgbClr val="3E6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+mj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69196A4-6D6D-41D1-A111-5763604ACE92}"/>
                </a:ext>
              </a:extLst>
            </p:cNvPr>
            <p:cNvSpPr txBox="1"/>
            <p:nvPr/>
          </p:nvSpPr>
          <p:spPr>
            <a:xfrm>
              <a:off x="9874085" y="2993517"/>
              <a:ext cx="1117371" cy="22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101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105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025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10086</TotalTime>
  <Words>566</Words>
  <Application>Microsoft Office PowerPoint</Application>
  <PresentationFormat>Широкоэкранный</PresentationFormat>
  <Paragraphs>111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Cyr</vt:lpstr>
      <vt:lpstr>Calibri</vt:lpstr>
      <vt:lpstr>Calibri Light</vt:lpstr>
      <vt:lpstr>Roboto Regular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Ярмак Андрей Витальевич</cp:lastModifiedBy>
  <cp:revision>1516</cp:revision>
  <cp:lastPrinted>2020-12-22T12:20:55Z</cp:lastPrinted>
  <dcterms:created xsi:type="dcterms:W3CDTF">2020-04-14T07:41:03Z</dcterms:created>
  <dcterms:modified xsi:type="dcterms:W3CDTF">2022-02-28T11:15:35Z</dcterms:modified>
</cp:coreProperties>
</file>